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Roboto Slab"/>
      <p:regular r:id="rId29"/>
      <p:bold r:id="rId30"/>
    </p:embeddedFont>
    <p:embeddedFont>
      <p:font typeface="Roboto"/>
      <p:regular r:id="rId31"/>
      <p:bold r:id="rId32"/>
      <p:italic r:id="rId33"/>
      <p:boldItalic r:id="rId34"/>
    </p:embeddedFont>
    <p:embeddedFont>
      <p:font typeface="Roboto Medium"/>
      <p:regular r:id="rId35"/>
      <p:bold r:id="rId36"/>
      <p:italic r:id="rId37"/>
      <p:boldItalic r:id="rId38"/>
    </p:embeddedFont>
    <p:embeddedFont>
      <p:font typeface="Montserrat"/>
      <p:regular r:id="rId39"/>
      <p:bold r:id="rId40"/>
      <p:italic r:id="rId41"/>
      <p:boldItalic r:id="rId42"/>
    </p:embeddedFont>
    <p:embeddedFont>
      <p:font typeface="Montserrat Medium"/>
      <p:regular r:id="rId43"/>
      <p:bold r:id="rId44"/>
      <p:italic r:id="rId45"/>
      <p:boldItalic r:id="rId46"/>
    </p:embeddedFont>
    <p:embeddedFont>
      <p:font typeface="Helvetica Neue"/>
      <p:regular r:id="rId47"/>
      <p:bold r:id="rId48"/>
      <p:italic r:id="rId49"/>
      <p:boldItalic r:id="rId50"/>
    </p:embeddedFont>
    <p:embeddedFont>
      <p:font typeface="Helvetica Neue Light"/>
      <p:regular r:id="rId51"/>
      <p:bold r:id="rId52"/>
      <p:italic r:id="rId53"/>
      <p:boldItalic r:id="rId54"/>
    </p:embeddedFont>
    <p:embeddedFont>
      <p:font typeface="Roboto Mono"/>
      <p:regular r:id="rId55"/>
      <p:bold r:id="rId56"/>
      <p:italic r:id="rId57"/>
      <p:boldItalic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59" roundtripDataSignature="AMtx7mi7gSXkQGkRRrkUjm8dH5AbvSrQw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.fntdata"/><Relationship Id="rId42" Type="http://schemas.openxmlformats.org/officeDocument/2006/relationships/font" Target="fonts/Montserrat-boldItalic.fntdata"/><Relationship Id="rId41" Type="http://schemas.openxmlformats.org/officeDocument/2006/relationships/font" Target="fonts/Montserrat-italic.fntdata"/><Relationship Id="rId44" Type="http://schemas.openxmlformats.org/officeDocument/2006/relationships/font" Target="fonts/MontserratMedium-bold.fntdata"/><Relationship Id="rId43" Type="http://schemas.openxmlformats.org/officeDocument/2006/relationships/font" Target="fonts/MontserratMedium-regular.fntdata"/><Relationship Id="rId46" Type="http://schemas.openxmlformats.org/officeDocument/2006/relationships/font" Target="fonts/MontserratMedium-boldItalic.fntdata"/><Relationship Id="rId45" Type="http://schemas.openxmlformats.org/officeDocument/2006/relationships/font" Target="fonts/Montserrat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HelveticaNeue-bold.fntdata"/><Relationship Id="rId47" Type="http://schemas.openxmlformats.org/officeDocument/2006/relationships/font" Target="fonts/HelveticaNeue-regular.fntdata"/><Relationship Id="rId49" Type="http://schemas.openxmlformats.org/officeDocument/2006/relationships/font" Target="fonts/HelveticaNeue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regular.fntdata"/><Relationship Id="rId30" Type="http://schemas.openxmlformats.org/officeDocument/2006/relationships/font" Target="fonts/RobotoSlab-bold.fntdata"/><Relationship Id="rId33" Type="http://schemas.openxmlformats.org/officeDocument/2006/relationships/font" Target="fonts/Roboto-italic.fntdata"/><Relationship Id="rId32" Type="http://schemas.openxmlformats.org/officeDocument/2006/relationships/font" Target="fonts/Roboto-bold.fntdata"/><Relationship Id="rId35" Type="http://schemas.openxmlformats.org/officeDocument/2006/relationships/font" Target="fonts/RobotoMedium-regular.fntdata"/><Relationship Id="rId34" Type="http://schemas.openxmlformats.org/officeDocument/2006/relationships/font" Target="fonts/Roboto-boldItalic.fntdata"/><Relationship Id="rId37" Type="http://schemas.openxmlformats.org/officeDocument/2006/relationships/font" Target="fonts/RobotoMedium-italic.fntdata"/><Relationship Id="rId36" Type="http://schemas.openxmlformats.org/officeDocument/2006/relationships/font" Target="fonts/RobotoMedium-bold.fntdata"/><Relationship Id="rId39" Type="http://schemas.openxmlformats.org/officeDocument/2006/relationships/font" Target="fonts/Montserrat-regular.fntdata"/><Relationship Id="rId38" Type="http://schemas.openxmlformats.org/officeDocument/2006/relationships/font" Target="fonts/RobotoMedium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font" Target="fonts/RobotoSlab-regular.fntdata"/><Relationship Id="rId51" Type="http://schemas.openxmlformats.org/officeDocument/2006/relationships/font" Target="fonts/HelveticaNeueLight-regular.fntdata"/><Relationship Id="rId50" Type="http://schemas.openxmlformats.org/officeDocument/2006/relationships/font" Target="fonts/HelveticaNeue-boldItalic.fntdata"/><Relationship Id="rId53" Type="http://schemas.openxmlformats.org/officeDocument/2006/relationships/font" Target="fonts/HelveticaNeueLight-italic.fntdata"/><Relationship Id="rId52" Type="http://schemas.openxmlformats.org/officeDocument/2006/relationships/font" Target="fonts/HelveticaNeueLight-bold.fntdata"/><Relationship Id="rId11" Type="http://schemas.openxmlformats.org/officeDocument/2006/relationships/slide" Target="slides/slide5.xml"/><Relationship Id="rId55" Type="http://schemas.openxmlformats.org/officeDocument/2006/relationships/font" Target="fonts/RobotoMono-regular.fntdata"/><Relationship Id="rId10" Type="http://schemas.openxmlformats.org/officeDocument/2006/relationships/slide" Target="slides/slide4.xml"/><Relationship Id="rId54" Type="http://schemas.openxmlformats.org/officeDocument/2006/relationships/font" Target="fonts/HelveticaNeueLight-boldItalic.fntdata"/><Relationship Id="rId13" Type="http://schemas.openxmlformats.org/officeDocument/2006/relationships/slide" Target="slides/slide7.xml"/><Relationship Id="rId57" Type="http://schemas.openxmlformats.org/officeDocument/2006/relationships/font" Target="fonts/RobotoMono-italic.fntdata"/><Relationship Id="rId12" Type="http://schemas.openxmlformats.org/officeDocument/2006/relationships/slide" Target="slides/slide6.xml"/><Relationship Id="rId56" Type="http://schemas.openxmlformats.org/officeDocument/2006/relationships/font" Target="fonts/RobotoMono-bold.fntdata"/><Relationship Id="rId15" Type="http://schemas.openxmlformats.org/officeDocument/2006/relationships/slide" Target="slides/slide9.xml"/><Relationship Id="rId59" Type="http://customschemas.google.com/relationships/presentationmetadata" Target="metadata"/><Relationship Id="rId14" Type="http://schemas.openxmlformats.org/officeDocument/2006/relationships/slide" Target="slides/slide8.xml"/><Relationship Id="rId58" Type="http://schemas.openxmlformats.org/officeDocument/2006/relationships/font" Target="fonts/RobotoMono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ceff1bd25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gceff1bd25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ceff1bd258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gceff1bd25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ceff1bd258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gceff1bd258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ceff1bd258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gceff1bd258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ceff1bd258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0" name="Google Shape;310;gceff1bd258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ceff1bd258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7" name="Google Shape;317;gceff1bd258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ceff1bd258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gceff1bd258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ceff1bd258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gceff1bd258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ceff1bd258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8" name="Google Shape;338;gceff1bd258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ceff1bd258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5" name="Google Shape;345;gceff1bd258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ceff1bd258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2" name="Google Shape;352;gceff1bd258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ceff1bd258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9" name="Google Shape;359;gceff1bd258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6" name="Google Shape;36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0aef77d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ga0aef77d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ceff1bd258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gceff1bd258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a3e4c0999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ga3e4c0999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9d567e3dc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g9d567e3dc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9d567e3dc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g9d567e3dc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ceff1bd25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gceff1bd25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ceff1bd25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gceff1bd25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5.png"/><Relationship Id="rId4" Type="http://schemas.openxmlformats.org/officeDocument/2006/relationships/image" Target="../media/image8.jpg"/><Relationship Id="rId5" Type="http://schemas.openxmlformats.org/officeDocument/2006/relationships/image" Target="../media/image6.jpg"/><Relationship Id="rId6" Type="http://schemas.openxmlformats.org/officeDocument/2006/relationships/image" Target="../media/image4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Relationship Id="rId3" Type="http://schemas.openxmlformats.org/officeDocument/2006/relationships/image" Target="../media/image5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5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jpg"/><Relationship Id="rId3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2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Relationship Id="rId4" Type="http://schemas.openxmlformats.org/officeDocument/2006/relationships/image" Target="../media/image19.png"/><Relationship Id="rId5" Type="http://schemas.openxmlformats.org/officeDocument/2006/relationships/image" Target="../media/image2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1959550" y="3284050"/>
            <a:ext cx="689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Subqueries.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ceff1bd258_0_12"/>
          <p:cNvSpPr txBox="1"/>
          <p:nvPr/>
        </p:nvSpPr>
        <p:spPr>
          <a:xfrm>
            <a:off x="585600" y="6808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5" name="Google Shape;285;gceff1bd258_0_1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6" name="Google Shape;286;gceff1bd258_0_12"/>
          <p:cNvSpPr txBox="1"/>
          <p:nvPr/>
        </p:nvSpPr>
        <p:spPr>
          <a:xfrm>
            <a:off x="707225" y="12168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Arial"/>
              <a:buChar char="●"/>
            </a:pPr>
            <a:r>
              <a:rPr b="0" i="0" lang="en" sz="14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Find the 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k_symbols</a:t>
            </a:r>
            <a:r>
              <a:rPr b="0" i="0" lang="en" sz="14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based on the average amount from the table 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order</a:t>
            </a:r>
            <a:r>
              <a:rPr b="0" i="0" lang="en" sz="14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 The average amount should be more than 3000.</a:t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067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9999"/>
              </a:buClr>
              <a:buSzPts val="1450"/>
              <a:buFont typeface="Roboto"/>
              <a:buChar char="●"/>
            </a:pPr>
            <a:r>
              <a:rPr b="1" i="0" lang="en" sz="1450" u="none" cap="none" strike="noStrike">
                <a:solidFill>
                  <a:srgbClr val="00999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Child query:</a:t>
            </a:r>
            <a:endParaRPr b="1" i="0" sz="145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0" i="0" lang="en" sz="1450" u="none" cap="none" strike="noStrike">
                <a:solidFill>
                  <a:srgbClr val="00999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k_symbol, round(avg(amount),2) as Average from bank.order</a:t>
            </a:r>
            <a:endParaRPr b="0" i="0" sz="145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0" i="0" lang="en" sz="1450" u="none" cap="none" strike="noStrike">
                <a:solidFill>
                  <a:srgbClr val="00999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where k_symbol not in ('',' ')</a:t>
            </a:r>
            <a:endParaRPr b="0" i="0" sz="145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0" i="0" lang="en" sz="1450" u="none" cap="none" strike="noStrike">
                <a:solidFill>
                  <a:srgbClr val="00999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group by k_symbol;</a:t>
            </a:r>
            <a:endParaRPr b="0" i="0" sz="145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ceff1bd258_0_77"/>
          <p:cNvSpPr txBox="1"/>
          <p:nvPr/>
        </p:nvSpPr>
        <p:spPr>
          <a:xfrm>
            <a:off x="585600" y="6046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2" name="Google Shape;292;gceff1bd258_0_7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3" name="Google Shape;293;gceff1bd258_0_77"/>
          <p:cNvSpPr txBox="1"/>
          <p:nvPr/>
        </p:nvSpPr>
        <p:spPr>
          <a:xfrm>
            <a:off x="707225" y="1140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Select the banks from the list of banks which have average transaction amounts higher than 5.5K and are not ‘ST’</a:t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99"/>
              </a:buClr>
              <a:buSzPts val="1500"/>
              <a:buFont typeface="Roboto"/>
              <a:buChar char="●"/>
            </a:pPr>
            <a:r>
              <a:rPr b="1" i="0" lang="en" sz="1500" u="none" cap="none" strike="noStrike">
                <a:solidFill>
                  <a:srgbClr val="009999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Child query:</a:t>
            </a:r>
            <a:endParaRPr b="1" i="0" sz="1500" u="none" cap="none" strike="noStrike">
              <a:solidFill>
                <a:srgbClr val="009999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500" u="none" cap="none" strike="noStrike">
                <a:solidFill>
                  <a:srgbClr val="009999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select bank, avg(amount) as Average from bank.trans</a:t>
            </a:r>
            <a:endParaRPr b="0" i="0" sz="1500" u="none" cap="none" strike="noStrike">
              <a:solidFill>
                <a:srgbClr val="009999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500" u="none" cap="none" strike="noStrike">
                <a:solidFill>
                  <a:srgbClr val="009999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where bank not in  ('',' ')</a:t>
            </a:r>
            <a:endParaRPr b="0" i="0" sz="1500" u="none" cap="none" strike="noStrike">
              <a:solidFill>
                <a:srgbClr val="009999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500" u="none" cap="none" strike="noStrike">
                <a:solidFill>
                  <a:srgbClr val="009999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group by bank</a:t>
            </a:r>
            <a:endParaRPr b="0" i="0" sz="1500" u="none" cap="none" strike="noStrike">
              <a:solidFill>
                <a:srgbClr val="009999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9999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having Average &gt; 5500;</a:t>
            </a:r>
            <a:endParaRPr b="0" i="0" sz="1500" u="none" cap="none" strike="noStrike">
              <a:solidFill>
                <a:srgbClr val="009999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ceff1bd258_0_83"/>
          <p:cNvSpPr txBox="1"/>
          <p:nvPr/>
        </p:nvSpPr>
        <p:spPr>
          <a:xfrm>
            <a:off x="585600" y="6046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9" name="Google Shape;299;gceff1bd258_0_8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0" name="Google Shape;300;gceff1bd258_0_83"/>
          <p:cNvSpPr txBox="1"/>
          <p:nvPr/>
        </p:nvSpPr>
        <p:spPr>
          <a:xfrm>
            <a:off x="707225" y="1140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Full query:</a:t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select bank from </a:t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b="1" i="0" lang="en" sz="1500" u="none" cap="none" strike="noStrike">
                <a:solidFill>
                  <a:srgbClr val="009999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select bank, round(avg(amount),2) as Average from bank.trans</a:t>
            </a:r>
            <a:endParaRPr b="1" i="0" sz="1500" u="none" cap="none" strike="noStrike">
              <a:solidFill>
                <a:srgbClr val="009999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500" u="none" cap="none" strike="noStrike">
                <a:solidFill>
                  <a:srgbClr val="009999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where bank not in  ('',' ')</a:t>
            </a:r>
            <a:endParaRPr b="1" i="0" sz="1500" u="none" cap="none" strike="noStrike">
              <a:solidFill>
                <a:srgbClr val="009999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500" u="none" cap="none" strike="noStrike">
                <a:solidFill>
                  <a:srgbClr val="009999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group by bank</a:t>
            </a:r>
            <a:endParaRPr b="1" i="0" sz="1500" u="none" cap="none" strike="noStrike">
              <a:solidFill>
                <a:srgbClr val="009999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500" u="none" cap="none" strike="noStrike">
                <a:solidFill>
                  <a:srgbClr val="009999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having Average &gt; 5500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) as sub1</a:t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where bank &lt;&gt; 'ST';</a:t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ceff1bd258_0_89"/>
          <p:cNvSpPr txBox="1"/>
          <p:nvPr/>
        </p:nvSpPr>
        <p:spPr>
          <a:xfrm>
            <a:off x="585600" y="6808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6" name="Google Shape;306;gceff1bd258_0_8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7" name="Google Shape;307;gceff1bd258_0_89"/>
          <p:cNvSpPr txBox="1"/>
          <p:nvPr/>
        </p:nvSpPr>
        <p:spPr>
          <a:xfrm>
            <a:off x="707225" y="12168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Arial"/>
              <a:buChar char="●"/>
            </a:pPr>
            <a:r>
              <a:rPr b="0" i="0" lang="en" sz="14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Which transactions of bank.trans are in the list (In this query we are trying to find the 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k_symbols</a:t>
            </a:r>
            <a:r>
              <a:rPr b="0" i="0" lang="en" sz="14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based on the average amount from the table 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order</a:t>
            </a:r>
            <a:r>
              <a:rPr b="0" i="0" lang="en" sz="14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 The average amount should be more than 3000)</a:t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067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9999"/>
              </a:buClr>
              <a:buSzPts val="1450"/>
              <a:buFont typeface="Roboto"/>
              <a:buChar char="●"/>
            </a:pPr>
            <a:r>
              <a:rPr b="1" i="0" lang="en" sz="1450" u="none" cap="none" strike="noStrike">
                <a:solidFill>
                  <a:srgbClr val="00999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Child query:</a:t>
            </a:r>
            <a:endParaRPr b="1" i="0" sz="145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1" i="0" sz="145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1" i="0" lang="en" sz="1450" u="none" cap="none" strike="noStrike">
                <a:solidFill>
                  <a:srgbClr val="00999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k_symbol, round(avg(amount),2) as Average from bank.order</a:t>
            </a:r>
            <a:endParaRPr b="1" i="0" sz="145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1" i="0" lang="en" sz="1450" u="none" cap="none" strike="noStrike">
                <a:solidFill>
                  <a:srgbClr val="00999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where k_symbol not in ('',' ')</a:t>
            </a:r>
            <a:endParaRPr b="1" i="0" sz="145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1" i="0" lang="en" sz="1450" u="none" cap="none" strike="noStrike">
                <a:solidFill>
                  <a:srgbClr val="00999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group by k_symbol</a:t>
            </a:r>
            <a:endParaRPr b="1" i="0" sz="145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1" i="0" lang="en" sz="1450" u="none" cap="none" strike="noStrike">
                <a:solidFill>
                  <a:srgbClr val="00999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having Average &gt; 3000;</a:t>
            </a:r>
            <a:endParaRPr b="1" i="0" sz="145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1" i="0" sz="145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ceff1bd258_0_95"/>
          <p:cNvSpPr txBox="1"/>
          <p:nvPr/>
        </p:nvSpPr>
        <p:spPr>
          <a:xfrm>
            <a:off x="585600" y="6808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3" name="Google Shape;313;gceff1bd258_0_9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4" name="Google Shape;314;gceff1bd258_0_95"/>
          <p:cNvSpPr txBox="1"/>
          <p:nvPr/>
        </p:nvSpPr>
        <p:spPr>
          <a:xfrm>
            <a:off x="707225" y="1140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0675" lvl="0" marL="4572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Roboto"/>
              <a:buChar char="●"/>
            </a:pPr>
            <a:r>
              <a:rPr b="0" i="0" lang="en" sz="145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Full query:</a:t>
            </a:r>
            <a:endParaRPr b="0" i="0" sz="145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2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1" i="0" lang="en" sz="10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select</a:t>
            </a:r>
            <a:r>
              <a:rPr b="0" i="0" lang="en" sz="10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i="0" lang="en" sz="10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*</a:t>
            </a:r>
            <a:r>
              <a:rPr b="0" i="0" lang="en" sz="10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i="0" lang="en" sz="10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from</a:t>
            </a:r>
            <a:r>
              <a:rPr b="0" i="0" lang="en" sz="10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bank.trans</a:t>
            </a:r>
            <a:endParaRPr b="0" i="0" sz="10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2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1" i="0" lang="en" sz="10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where</a:t>
            </a:r>
            <a:r>
              <a:rPr b="0" i="0" lang="en" sz="10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k_symbol </a:t>
            </a:r>
            <a:r>
              <a:rPr b="1" i="0" lang="en" sz="10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in</a:t>
            </a:r>
            <a:r>
              <a:rPr b="0" i="0" lang="en" sz="10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(</a:t>
            </a:r>
            <a:endParaRPr b="0" i="0" sz="10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2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0" i="0" lang="en" sz="10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 </a:t>
            </a:r>
            <a:r>
              <a:rPr b="1" i="0" lang="en" sz="10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select</a:t>
            </a:r>
            <a:r>
              <a:rPr b="0" i="0" lang="en" sz="10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k_symbol </a:t>
            </a:r>
            <a:r>
              <a:rPr b="1" i="0" lang="en" sz="10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as</a:t>
            </a:r>
            <a:r>
              <a:rPr b="0" i="0" lang="en" sz="10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symbol </a:t>
            </a:r>
            <a:r>
              <a:rPr b="1" i="0" lang="en" sz="10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from</a:t>
            </a:r>
            <a:r>
              <a:rPr b="0" i="0" lang="en" sz="10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(</a:t>
            </a:r>
            <a:endParaRPr b="0" i="0" sz="10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2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0" i="0" lang="en" sz="10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   </a:t>
            </a:r>
            <a:r>
              <a:rPr b="1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select</a:t>
            </a:r>
            <a:r>
              <a:rPr b="0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avg</a:t>
            </a:r>
            <a:r>
              <a:rPr b="0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(amount) </a:t>
            </a:r>
            <a:r>
              <a:rPr b="1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as</a:t>
            </a:r>
            <a:r>
              <a:rPr b="0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Average, k_symbol</a:t>
            </a:r>
            <a:endParaRPr b="0" i="0" sz="10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2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0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   </a:t>
            </a:r>
            <a:r>
              <a:rPr b="1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from</a:t>
            </a:r>
            <a:r>
              <a:rPr b="0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bank.</a:t>
            </a:r>
            <a:r>
              <a:rPr b="1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order</a:t>
            </a:r>
            <a:endParaRPr b="0" i="0" sz="10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2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0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   </a:t>
            </a:r>
            <a:r>
              <a:rPr b="1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where</a:t>
            </a:r>
            <a:r>
              <a:rPr b="0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k_symbol </a:t>
            </a:r>
            <a:r>
              <a:rPr b="1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&lt;&gt;</a:t>
            </a:r>
            <a:r>
              <a:rPr b="0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' '</a:t>
            </a:r>
            <a:endParaRPr b="0" i="0" sz="10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2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0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   </a:t>
            </a:r>
            <a:r>
              <a:rPr b="1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group</a:t>
            </a:r>
            <a:r>
              <a:rPr b="0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by</a:t>
            </a:r>
            <a:r>
              <a:rPr b="0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k_symbol</a:t>
            </a:r>
            <a:endParaRPr b="0" i="0" sz="10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2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0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   </a:t>
            </a:r>
            <a:r>
              <a:rPr b="1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having</a:t>
            </a:r>
            <a:r>
              <a:rPr b="0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Average </a:t>
            </a:r>
            <a:r>
              <a:rPr b="1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&gt;</a:t>
            </a:r>
            <a:r>
              <a:rPr b="0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3000</a:t>
            </a:r>
            <a:endParaRPr b="0" i="0" sz="10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2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0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   </a:t>
            </a:r>
            <a:r>
              <a:rPr b="1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order</a:t>
            </a:r>
            <a:r>
              <a:rPr b="0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by</a:t>
            </a:r>
            <a:r>
              <a:rPr b="0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Average </a:t>
            </a:r>
            <a:r>
              <a:rPr b="1" i="0" lang="en" sz="10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desc</a:t>
            </a:r>
            <a:endParaRPr b="0" i="0" sz="10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2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0" i="0" lang="en" sz="10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 ) sub1</a:t>
            </a:r>
            <a:endParaRPr b="0" i="0" sz="10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76200" marR="76200" rtl="0" algn="l">
              <a:lnSpc>
                <a:spcPct val="2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0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);</a:t>
            </a:r>
            <a:endParaRPr b="0" i="0" sz="10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ceff1bd258_0_225"/>
          <p:cNvSpPr txBox="1"/>
          <p:nvPr/>
        </p:nvSpPr>
        <p:spPr>
          <a:xfrm>
            <a:off x="585600" y="6046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0" name="Google Shape;320;gceff1bd258_0_22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1" name="Google Shape;321;gceff1bd258_0_225"/>
          <p:cNvSpPr txBox="1"/>
          <p:nvPr/>
        </p:nvSpPr>
        <p:spPr>
          <a:xfrm>
            <a:off x="707225" y="1140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bank, round(</a:t>
            </a:r>
            <a:r>
              <a:rPr b="1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b="0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(amount),2) </a:t>
            </a:r>
            <a:r>
              <a:rPr b="1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b="0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Average </a:t>
            </a:r>
            <a:r>
              <a:rPr b="1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bank.trans</a:t>
            </a:r>
            <a:endParaRPr b="0" i="0" sz="11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b="0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 </a:t>
            </a:r>
            <a:r>
              <a:rPr b="1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b="0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''</a:t>
            </a:r>
            <a:endParaRPr b="0" i="0" sz="11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</a:t>
            </a:r>
            <a:r>
              <a:rPr b="0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</a:t>
            </a:r>
            <a:endParaRPr b="0" i="0" sz="11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having</a:t>
            </a:r>
            <a:r>
              <a:rPr b="0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Average </a:t>
            </a:r>
            <a:r>
              <a:rPr b="1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b="0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5500</a:t>
            </a:r>
            <a:endParaRPr b="0" i="0" sz="11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2DC5FA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 bank from</a:t>
            </a:r>
            <a:r>
              <a:rPr b="0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(</a:t>
            </a:r>
            <a:endParaRPr b="0" i="0" sz="11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  select bank, round(avg(amount),2) as Average</a:t>
            </a:r>
            <a:endParaRPr b="0" i="0" sz="11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  from bank.trans</a:t>
            </a:r>
            <a:endParaRPr b="0" i="0" sz="11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  where bank &lt;&gt; ''</a:t>
            </a:r>
            <a:endParaRPr b="0" i="0" sz="11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  group by bank</a:t>
            </a:r>
            <a:endParaRPr b="0" i="0" sz="11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  having Average &gt; 5500</a:t>
            </a:r>
            <a:endParaRPr b="0" i="0" sz="11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as sub1;</a:t>
            </a:r>
            <a:endParaRPr b="0" i="0" sz="11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ceff1bd258_0_231"/>
          <p:cNvSpPr txBox="1"/>
          <p:nvPr/>
        </p:nvSpPr>
        <p:spPr>
          <a:xfrm>
            <a:off x="585600" y="6046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7" name="Google Shape;327;gceff1bd258_0_23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8" name="Google Shape;328;gceff1bd258_0_231"/>
          <p:cNvSpPr txBox="1"/>
          <p:nvPr/>
        </p:nvSpPr>
        <p:spPr>
          <a:xfrm>
            <a:off x="707225" y="1140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5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 k_symbol, round(avg(amount),2) as mean from bank.order</a:t>
            </a:r>
            <a:endParaRPr b="1" i="0" sz="15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5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where bank_to in</a:t>
            </a: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(</a:t>
            </a:r>
            <a:endParaRPr b="1" i="0" sz="15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i="0" lang="en" sz="1500" u="none" cap="none" strike="noStrike">
                <a:solidFill>
                  <a:srgbClr val="9900FF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 bank from</a:t>
            </a: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(</a:t>
            </a:r>
            <a:endParaRPr b="1" i="0" sz="15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b="1" i="0" lang="en" sz="15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 bank, round(avg(amount),2) as Average</a:t>
            </a:r>
            <a:endParaRPr b="1" i="0" sz="15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5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  from bank.trans</a:t>
            </a:r>
            <a:endParaRPr b="1" i="0" sz="15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5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  where bank &lt;&gt; ''</a:t>
            </a:r>
            <a:endParaRPr b="1" i="0" sz="15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5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  group by bank</a:t>
            </a:r>
            <a:endParaRPr b="1" i="0" sz="15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5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  having Average &gt; 5500</a:t>
            </a:r>
            <a:endParaRPr b="1" i="0" sz="15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) as sub1</a:t>
            </a:r>
            <a:endParaRPr b="1" i="0" sz="15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1" i="0" sz="15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5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and k_symbol &lt;&gt; ' '</a:t>
            </a:r>
            <a:endParaRPr b="1" i="0" sz="15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5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 by k_symbol</a:t>
            </a:r>
            <a:endParaRPr b="1" i="0" sz="15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5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having mean &gt; 2000;</a:t>
            </a:r>
            <a:endParaRPr b="1" i="0" sz="15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ceff1bd258_0_237"/>
          <p:cNvSpPr txBox="1"/>
          <p:nvPr/>
        </p:nvSpPr>
        <p:spPr>
          <a:xfrm>
            <a:off x="585600" y="6046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4" name="Google Shape;334;gceff1bd258_0_23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5" name="Google Shape;335;gceff1bd258_0_237"/>
          <p:cNvSpPr txBox="1"/>
          <p:nvPr/>
        </p:nvSpPr>
        <p:spPr>
          <a:xfrm>
            <a:off x="707225" y="1140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 k_symbol from (</a:t>
            </a:r>
            <a:endParaRPr b="1" i="0" sz="1200" u="none" cap="none" strike="noStrike">
              <a:solidFill>
                <a:srgbClr val="00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select avg(amount) as mean, k_symbol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from bank.order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where bank_to in (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i="0" lang="en" sz="1200" u="none" cap="none" strike="noStrike">
                <a:solidFill>
                  <a:srgbClr val="9900FF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 bank</a:t>
            </a:r>
            <a:endParaRPr b="1" i="0" sz="1200" u="none" cap="none" strike="noStrike">
              <a:solidFill>
                <a:srgbClr val="9900FF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9900FF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from</a:t>
            </a: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(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 bank, avg(amount) as Average</a:t>
            </a:r>
            <a:endParaRPr b="1" i="0" sz="12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  from bank.trans</a:t>
            </a:r>
            <a:endParaRPr b="1" i="0" sz="12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  where bank &lt;&gt; ''</a:t>
            </a:r>
            <a:endParaRPr b="1" i="0" sz="12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  group by bank</a:t>
            </a:r>
            <a:endParaRPr b="1" i="0" sz="12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  having Average &gt; 5500</a:t>
            </a:r>
            <a:endParaRPr b="1" i="0" sz="12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) sub1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)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and k_symbol &lt;&gt; ' '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group by k_symbol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having mean &gt; 2000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1" i="0" lang="en" sz="1200" u="none" cap="none" strike="noStrike">
                <a:solidFill>
                  <a:srgbClr val="00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sub;</a:t>
            </a:r>
            <a:endParaRPr b="1" i="0" sz="1200" u="none" cap="none" strike="noStrike">
              <a:solidFill>
                <a:srgbClr val="00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ceff1bd258_0_243"/>
          <p:cNvSpPr txBox="1"/>
          <p:nvPr/>
        </p:nvSpPr>
        <p:spPr>
          <a:xfrm>
            <a:off x="585600" y="6046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1" name="Google Shape;341;gceff1bd258_0_24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2" name="Google Shape;342;gceff1bd258_0_243"/>
          <p:cNvSpPr txBox="1"/>
          <p:nvPr/>
        </p:nvSpPr>
        <p:spPr>
          <a:xfrm>
            <a:off x="707225" y="1140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 k_symbol, round(avg(amount),2) as Average from bank.order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where k_symbol &lt;&gt; ' '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 by k_symbol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having Average &gt; 3000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order by Average desc;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9900FF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 k_symbol as symbol from</a:t>
            </a: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(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select avg(amount) as Average, k_symbol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from bank.order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where k_symbol &lt;&gt; ' '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group by k_symbol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having Average &gt; 3000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order by Average desc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 as sub1;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ceff1bd258_0_249"/>
          <p:cNvSpPr txBox="1"/>
          <p:nvPr/>
        </p:nvSpPr>
        <p:spPr>
          <a:xfrm>
            <a:off x="585600" y="6046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8" name="Google Shape;348;gceff1bd258_0_24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9" name="Google Shape;349;gceff1bd258_0_249"/>
          <p:cNvSpPr txBox="1"/>
          <p:nvPr/>
        </p:nvSpPr>
        <p:spPr>
          <a:xfrm>
            <a:off x="707225" y="1140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9900FF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 k_symbol as symbol from</a:t>
            </a: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(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select avg(amount) as Average, k_symbol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from bank.order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where k_symbol &lt;&gt; ' '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group by k_symbol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having Average &gt; 3000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order by Average desc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 as sub1;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"/>
          <p:cNvSpPr txBox="1"/>
          <p:nvPr/>
        </p:nvSpPr>
        <p:spPr>
          <a:xfrm>
            <a:off x="3998738" y="1679400"/>
            <a:ext cx="4338900" cy="23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What is a subquery?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Utility of subqueries.</a:t>
            </a:r>
            <a:endParaRPr b="0" i="0" sz="20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Examples.</a:t>
            </a:r>
            <a:endParaRPr b="0" i="0" sz="20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6" name="Google Shape;226;p2"/>
          <p:cNvSpPr txBox="1"/>
          <p:nvPr/>
        </p:nvSpPr>
        <p:spPr>
          <a:xfrm>
            <a:off x="3907193" y="985600"/>
            <a:ext cx="40212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1" i="0" sz="23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p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8" name="Google Shape;22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8125" y="1127525"/>
            <a:ext cx="2838425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"/>
          <p:cNvSpPr txBox="1"/>
          <p:nvPr/>
        </p:nvSpPr>
        <p:spPr>
          <a:xfrm>
            <a:off x="1544350" y="41775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Credit: Unsplash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0" name="Google Shape;230;p2"/>
          <p:cNvPicPr preferRelativeResize="0"/>
          <p:nvPr/>
        </p:nvPicPr>
        <p:blipFill rotWithShape="1">
          <a:blip r:embed="rId5">
            <a:alphaModFix/>
          </a:blip>
          <a:srcRect b="14010" l="30634" r="27977" t="28211"/>
          <a:stretch/>
        </p:blipFill>
        <p:spPr>
          <a:xfrm>
            <a:off x="768125" y="1127525"/>
            <a:ext cx="2838426" cy="297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ceff1bd258_0_255"/>
          <p:cNvSpPr txBox="1"/>
          <p:nvPr/>
        </p:nvSpPr>
        <p:spPr>
          <a:xfrm>
            <a:off x="585600" y="6046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5" name="Google Shape;355;gceff1bd258_0_25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6" name="Google Shape;356;gceff1bd258_0_255"/>
          <p:cNvSpPr txBox="1"/>
          <p:nvPr/>
        </p:nvSpPr>
        <p:spPr>
          <a:xfrm>
            <a:off x="707225" y="1140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 operation, round(avg(balance),2) as Avg_balance from bank.trans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where k_symbol in</a:t>
            </a: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(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en" sz="1200" u="none" cap="none" strike="noStrike">
                <a:solidFill>
                  <a:srgbClr val="9900FF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 k_symbol as symbol from</a:t>
            </a: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(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select avg(amount) as Average, k_symbol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from bank.order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where k_symbol &lt;&gt; ' '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group by k_symbol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having Average &gt; 3000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order by Average desc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) as sub1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38761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 by operation;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ceff1bd258_0_261"/>
          <p:cNvSpPr txBox="1"/>
          <p:nvPr/>
        </p:nvSpPr>
        <p:spPr>
          <a:xfrm>
            <a:off x="585600" y="6046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2" name="Google Shape;362;gceff1bd258_0_26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3" name="Google Shape;363;gceff1bd258_0_261"/>
          <p:cNvSpPr txBox="1"/>
          <p:nvPr/>
        </p:nvSpPr>
        <p:spPr>
          <a:xfrm>
            <a:off x="707225" y="1140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 operation from</a:t>
            </a: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(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select operation, round(avg(balance),2) as Avg_balance from bank.trans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where k_symbol in (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i="0" lang="en" sz="1200" u="none" cap="none" strike="noStrike">
                <a:solidFill>
                  <a:srgbClr val="9900FF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 k_symbol as symbol from</a:t>
            </a: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(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		</a:t>
            </a: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 k_symbol, round(avg(amount),2) as Average from bank.order</a:t>
            </a:r>
            <a:endParaRPr b="1" i="0" sz="12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		where k_symbol &lt;&gt; ' '</a:t>
            </a:r>
            <a:endParaRPr b="1" i="0" sz="12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		group by k_symbol</a:t>
            </a:r>
            <a:endParaRPr b="1" i="0" sz="12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		having Average &gt; 3000</a:t>
            </a:r>
            <a:endParaRPr b="1" i="0" sz="12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		order by Average desc</a:t>
            </a:r>
            <a:endParaRPr b="1" i="0" sz="12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) sub1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)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group by operation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sub2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order by Avg_balance</a:t>
            </a:r>
            <a:endParaRPr b="1" i="0" sz="1200" u="none" cap="none" strike="noStrike">
              <a:solidFill>
                <a:srgbClr val="00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limit 1;</a:t>
            </a:r>
            <a:endParaRPr b="1" i="0" sz="1200" u="none" cap="none" strike="noStrike">
              <a:solidFill>
                <a:srgbClr val="00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a0aef77d17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WHAT IS A SUBQUERY?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ga0aef77d17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ga0aef77d17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Is a query that used by another query (without saving the output)</a:t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ceff1bd258_0_160"/>
          <p:cNvSpPr txBox="1"/>
          <p:nvPr/>
        </p:nvSpPr>
        <p:spPr>
          <a:xfrm>
            <a:off x="585600" y="6046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THE RULES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gceff1bd258_0_16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" name="Google Shape;244;gceff1bd258_0_160"/>
          <p:cNvSpPr txBox="1"/>
          <p:nvPr/>
        </p:nvSpPr>
        <p:spPr>
          <a:xfrm>
            <a:off x="707225" y="1140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A subquery is a “select” statement which is included into another query.</a:t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Every subquery should be placed within parentheses.</a:t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A subquery can return a single value, a list of values or a table.</a:t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Subqueries can contain an ORDER BY.</a:t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It can be many levels of subqueries.</a:t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The results of a subqueries can’t be included </a:t>
            </a:r>
            <a:r>
              <a:rPr b="1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in the SELECT statement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of the main query.</a:t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If a subquery returns null value to the outer query, the outer query will not return values when comparing with a WHERE clause,</a:t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a3e4c09998_0_12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UTILITY OF SUBQUERIES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" name="Google Shape;250;ga3e4c09998_0_1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ga3e4c09998_0_12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They can be used to generate values to be used later.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9d567e3dce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7" name="Google Shape;257;g9d567e3dce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Google Shape;258;g9d567e3dce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Get the customers for which the </a:t>
            </a:r>
            <a:r>
              <a:rPr b="1" i="0" lang="en" sz="1800" u="none" cap="none" strike="noStrike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borrowed amount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is higher than the </a:t>
            </a:r>
            <a:r>
              <a:rPr b="1" i="0" lang="en" sz="1800" u="none" cap="none" strike="noStrike">
                <a:solidFill>
                  <a:srgbClr val="3C78D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mean amount 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of all the customers.</a:t>
            </a:r>
            <a:endParaRPr b="0" i="0" sz="20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en" sz="1100" u="none" cap="none" strike="noStrike">
                <a:solidFill>
                  <a:srgbClr val="999988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-- step 1: calculate the average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(amount)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bank.loan;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en" sz="1100" u="none" cap="none" strike="noStrike">
                <a:solidFill>
                  <a:srgbClr val="999988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-- step 2 --&gt; pseudo code the main goal of this step ....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bank.loan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amount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1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"AVERAGE"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en" sz="1100" u="none" cap="none" strike="noStrike">
                <a:solidFill>
                  <a:srgbClr val="999988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-- step 3 ... create the query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bank.loan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amount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(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(amount)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bank.loan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9d567e3dce_0_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PRETTIFYING THE QUERY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" name="Google Shape;264;g9d567e3dce_0_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5" name="Google Shape;265;g9d567e3dce_0_9"/>
          <p:cNvSpPr txBox="1"/>
          <p:nvPr/>
        </p:nvSpPr>
        <p:spPr>
          <a:xfrm>
            <a:off x="835825" y="1607350"/>
            <a:ext cx="6975900" cy="28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1" lang="en" sz="1500" u="none" cap="none" strike="noStrike">
                <a:solidFill>
                  <a:srgbClr val="999988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-- step 4 - Prettify the result. Let's find top 10 such customers</a:t>
            </a:r>
            <a:endParaRPr b="0" i="0" sz="15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bank.loan</a:t>
            </a:r>
            <a:endParaRPr b="0" i="0" sz="15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amount </a:t>
            </a: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(amount)</a:t>
            </a:r>
            <a:endParaRPr b="0" i="0" sz="15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bank.loan)</a:t>
            </a:r>
            <a:endParaRPr b="0" i="0" sz="15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order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amount </a:t>
            </a: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desc</a:t>
            </a:r>
            <a:endParaRPr b="0" i="0" sz="15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limit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5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10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b="0" i="0" sz="15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ceff1bd258_0_0"/>
          <p:cNvSpPr txBox="1"/>
          <p:nvPr/>
        </p:nvSpPr>
        <p:spPr>
          <a:xfrm>
            <a:off x="585600" y="6046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1" name="Google Shape;271;gceff1bd258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2" name="Google Shape;272;gceff1bd258_0_0"/>
          <p:cNvSpPr txBox="1"/>
          <p:nvPr/>
        </p:nvSpPr>
        <p:spPr>
          <a:xfrm>
            <a:off x="707225" y="1140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Get </a:t>
            </a:r>
            <a:r>
              <a:rPr b="1" i="0" lang="en" sz="1500" u="none" cap="none" strike="noStrike">
                <a:solidFill>
                  <a:srgbClr val="6AA84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for each account, the total amount transferred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, destination bank and destination account, </a:t>
            </a:r>
            <a:r>
              <a:rPr b="1" i="0" lang="en" sz="1500" u="none" cap="none" strike="noStrike">
                <a:solidFill>
                  <a:srgbClr val="3D85C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which are above 10K</a:t>
            </a:r>
            <a:endParaRPr b="1" i="0" sz="1500" u="none" cap="none" strike="noStrike">
              <a:solidFill>
                <a:srgbClr val="3D85C6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1" i="0" lang="en" sz="1500" u="none" cap="none" strike="noStrike">
                <a:solidFill>
                  <a:srgbClr val="00999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Child query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:</a:t>
            </a:r>
            <a:endParaRPr b="0" i="0" sz="15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 account_id, bank_to, account_to, round(sum(amount),2) as Total from bank.order</a:t>
            </a:r>
            <a:endParaRPr b="1" i="0" sz="13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 by account_id, bank_to, account_to;</a:t>
            </a:r>
            <a:endParaRPr b="1" i="0" sz="13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sz="13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Parent query:</a:t>
            </a:r>
            <a:endParaRPr b="0" i="0" sz="15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(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account_id, bank_to, account_to, round(</a:t>
            </a:r>
            <a:r>
              <a:rPr b="1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sum</a:t>
            </a:r>
            <a:r>
              <a:rPr b="0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(amount),2) </a:t>
            </a:r>
            <a:r>
              <a:rPr b="1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b="0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Total</a:t>
            </a:r>
            <a:endParaRPr b="0" i="0" sz="13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</a:t>
            </a:r>
            <a:r>
              <a:rPr b="1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order</a:t>
            </a:r>
            <a:endParaRPr b="0" i="0" sz="13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</a:t>
            </a:r>
            <a:r>
              <a:rPr b="0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account_id, bank_to, account_to</a:t>
            </a:r>
            <a:endParaRPr b="0" i="0" sz="13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 as sub1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Total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10000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ceff1bd258_0_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8" name="Google Shape;278;gceff1bd258_0_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9" name="Google Shape;279;gceff1bd258_0_6"/>
          <p:cNvSpPr txBox="1"/>
          <p:nvPr/>
        </p:nvSpPr>
        <p:spPr>
          <a:xfrm>
            <a:off x="732150" y="1314450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Find those banks from the </a:t>
            </a:r>
            <a:r>
              <a:rPr b="1" i="0" lang="en" sz="14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trans</a:t>
            </a:r>
            <a:r>
              <a:rPr b="1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table where the average amount of transactions is over 5500.</a:t>
            </a:r>
            <a:endParaRPr b="0" i="0" sz="14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9999"/>
              </a:buClr>
              <a:buSzPts val="1400"/>
              <a:buFont typeface="Roboto"/>
              <a:buChar char="●"/>
            </a:pPr>
            <a:r>
              <a:rPr b="1" i="0" lang="en" sz="1400" u="none" cap="none" strike="noStrike">
                <a:solidFill>
                  <a:srgbClr val="00999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Child query:</a:t>
            </a:r>
            <a:endParaRPr b="1" i="0" sz="140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bank, round(</a:t>
            </a: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(amount),2) </a:t>
            </a: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Average </a:t>
            </a: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bank.trans </a:t>
            </a: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 </a:t>
            </a: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not in (‘’,’ ‘)</a:t>
            </a:r>
            <a:endParaRPr b="0" i="0" sz="12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</a:t>
            </a: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roup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bank;</a:t>
            </a:r>
            <a:endParaRPr b="0" i="0" sz="12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●"/>
            </a:pP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Parent query:</a:t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bank, Average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(</a:t>
            </a:r>
            <a:endParaRPr b="0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bank, round(</a:t>
            </a: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(amount),2) </a:t>
            </a: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Average</a:t>
            </a:r>
            <a:endParaRPr b="0" i="0" sz="12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bank.trans</a:t>
            </a:r>
            <a:endParaRPr b="0" i="0" sz="12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 </a:t>
            </a: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not in (‘’,’ ‘)</a:t>
            </a:r>
            <a:endParaRPr b="0" i="0" sz="12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as sub1</a:t>
            </a:r>
            <a:endParaRPr b="0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Where 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Average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5500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b="0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